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4630400" cy="8229600"/>
  <p:notesSz cx="8229600" cy="14630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nconsolata" panose="020B0604020202020204" charset="0"/>
      <p:regular r:id="rId15"/>
    </p:embeddedFont>
    <p:embeddedFont>
      <p:font typeface="Montserrat Black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EC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72" d="100"/>
          <a:sy n="72" d="100"/>
        </p:scale>
        <p:origin x="52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44325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8ECE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92706" y="707707"/>
            <a:ext cx="7758589" cy="34147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700"/>
              </a:lnSpc>
              <a:buNone/>
            </a:pPr>
            <a:r>
              <a:rPr lang="en-US" sz="5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User Journey Mapping in FIFA 21: New Casual Sub-Mode Analysis</a:t>
            </a:r>
            <a:endParaRPr lang="en-US" sz="5350" dirty="0"/>
          </a:p>
        </p:txBody>
      </p:sp>
      <p:sp>
        <p:nvSpPr>
          <p:cNvPr id="4" name="Text 1"/>
          <p:cNvSpPr/>
          <p:nvPr/>
        </p:nvSpPr>
        <p:spPr>
          <a:xfrm>
            <a:off x="692706" y="4419243"/>
            <a:ext cx="7758589" cy="25336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In the world of video game development, understanding player behavior is crucial for success. This presentation delves into a comprehensive user journey analysis conducted for FIFA 21's Volta sub-mode. The study aimed to uncover the reasons behind significant player churn soon after launch, focusing on the onboarding process and early gameplay experiences. By leveraging data-driven insights and advanced analytics tools, the team identified key touchpoints and churn factors, leading to impactful design changes and improved player retention.</a:t>
            </a: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692706" y="7190303"/>
            <a:ext cx="316706" cy="316706"/>
          </a:xfrm>
          <a:prstGeom prst="roundRect">
            <a:avLst>
              <a:gd name="adj" fmla="val 2886931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326" y="7197923"/>
            <a:ext cx="301466" cy="3014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108353" y="7175540"/>
            <a:ext cx="2226826" cy="3463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Inconsolata Bold" pitchFamily="34" charset="0"/>
                <a:ea typeface="Inconsolata Bold" pitchFamily="34" charset="-122"/>
                <a:cs typeface="Inconsolata Bold" pitchFamily="34" charset="-120"/>
              </a:rPr>
              <a:t>by Kinjal Majumdar</a:t>
            </a:r>
            <a:endParaRPr lang="en-US" sz="19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286DA11-FB47-45BC-8FD5-27D70943730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7616" r="21221"/>
          <a:stretch/>
        </p:blipFill>
        <p:spPr>
          <a:xfrm>
            <a:off x="8580481" y="0"/>
            <a:ext cx="7485321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619726"/>
            <a:ext cx="12902327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Player Segmentation and Data Analysis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377987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Core Players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412456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Engaged in 5+ session days after initial activity. These players showed the highest level of commitment and were least likely to churn early.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377987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Medium Players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412456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Participated in 3-5 session days post-initial activity. This group demonstrated moderate engagement but was at risk of churning.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377987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Casual Players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412456"/>
            <a:ext cx="3898821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Played less than 3 session days after first activity. This segment was most prone to early churn and required special attention.</a:t>
            </a:r>
            <a:endParaRPr lang="en-US" sz="19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97203" y="558522"/>
            <a:ext cx="7722394" cy="12694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950"/>
              </a:lnSpc>
              <a:buNone/>
            </a:pPr>
            <a:r>
              <a:rPr lang="en-US" sz="3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Identifying Key Touchpoints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490335" y="2132528"/>
            <a:ext cx="22860" cy="5540693"/>
          </a:xfrm>
          <a:prstGeom prst="roundRect">
            <a:avLst>
              <a:gd name="adj" fmla="val 40000"/>
            </a:avLst>
          </a:prstGeom>
          <a:solidFill>
            <a:srgbClr val="000000">
              <a:alpha val="8000"/>
            </a:srgbClr>
          </a:solidFill>
          <a:ln/>
        </p:spPr>
      </p:sp>
      <p:sp>
        <p:nvSpPr>
          <p:cNvPr id="5" name="Shape 2"/>
          <p:cNvSpPr/>
          <p:nvPr/>
        </p:nvSpPr>
        <p:spPr>
          <a:xfrm>
            <a:off x="6707386" y="2578060"/>
            <a:ext cx="71080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6" name="Shape 3"/>
          <p:cNvSpPr/>
          <p:nvPr/>
        </p:nvSpPr>
        <p:spPr>
          <a:xfrm>
            <a:off x="6273284" y="2361009"/>
            <a:ext cx="456962" cy="456962"/>
          </a:xfrm>
          <a:prstGeom prst="roundRect">
            <a:avLst>
              <a:gd name="adj" fmla="val 200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7" name="Text 4"/>
          <p:cNvSpPr/>
          <p:nvPr/>
        </p:nvSpPr>
        <p:spPr>
          <a:xfrm>
            <a:off x="6438067" y="2437090"/>
            <a:ext cx="127397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350" dirty="0"/>
          </a:p>
        </p:txBody>
      </p:sp>
      <p:sp>
        <p:nvSpPr>
          <p:cNvPr id="8" name="Text 5"/>
          <p:cNvSpPr/>
          <p:nvPr/>
        </p:nvSpPr>
        <p:spPr>
          <a:xfrm>
            <a:off x="7618809" y="2335530"/>
            <a:ext cx="2639497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Initial Engagement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7618809" y="2774633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Players begin their journey with sign-up, avatar creation, and customization. These early stages set the tone for the player's experience.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707386" y="4600932"/>
            <a:ext cx="71080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1" name="Shape 8"/>
          <p:cNvSpPr/>
          <p:nvPr/>
        </p:nvSpPr>
        <p:spPr>
          <a:xfrm>
            <a:off x="6273284" y="4383881"/>
            <a:ext cx="456962" cy="456962"/>
          </a:xfrm>
          <a:prstGeom prst="roundRect">
            <a:avLst>
              <a:gd name="adj" fmla="val 200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2" name="Text 9"/>
          <p:cNvSpPr/>
          <p:nvPr/>
        </p:nvSpPr>
        <p:spPr>
          <a:xfrm>
            <a:off x="6409134" y="4459962"/>
            <a:ext cx="185261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350" dirty="0"/>
          </a:p>
        </p:txBody>
      </p:sp>
      <p:sp>
        <p:nvSpPr>
          <p:cNvPr id="13" name="Text 10"/>
          <p:cNvSpPr/>
          <p:nvPr/>
        </p:nvSpPr>
        <p:spPr>
          <a:xfrm>
            <a:off x="7618809" y="4358402"/>
            <a:ext cx="2960727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Tutorial and Learning</a:t>
            </a:r>
            <a:endParaRPr lang="en-US" sz="1950" dirty="0"/>
          </a:p>
        </p:txBody>
      </p:sp>
      <p:sp>
        <p:nvSpPr>
          <p:cNvPr id="14" name="Text 11"/>
          <p:cNvSpPr/>
          <p:nvPr/>
        </p:nvSpPr>
        <p:spPr>
          <a:xfrm>
            <a:off x="7618809" y="4797504"/>
            <a:ext cx="6300788" cy="64984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Users progress through tutorial cinematics and gameplay, introducing them to Volta's unique features and mechanics.</a:t>
            </a:r>
            <a:endParaRPr lang="en-US" sz="1550" dirty="0"/>
          </a:p>
        </p:txBody>
      </p:sp>
      <p:sp>
        <p:nvSpPr>
          <p:cNvPr id="15" name="Shape 12"/>
          <p:cNvSpPr/>
          <p:nvPr/>
        </p:nvSpPr>
        <p:spPr>
          <a:xfrm>
            <a:off x="6707386" y="6298882"/>
            <a:ext cx="710803" cy="22860"/>
          </a:xfrm>
          <a:prstGeom prst="roundRect">
            <a:avLst>
              <a:gd name="adj" fmla="val 40000"/>
            </a:avLst>
          </a:prstGeom>
          <a:solidFill>
            <a:srgbClr val="151617"/>
          </a:solidFill>
          <a:ln/>
        </p:spPr>
      </p:sp>
      <p:sp>
        <p:nvSpPr>
          <p:cNvPr id="16" name="Shape 13"/>
          <p:cNvSpPr/>
          <p:nvPr/>
        </p:nvSpPr>
        <p:spPr>
          <a:xfrm>
            <a:off x="6273284" y="6081832"/>
            <a:ext cx="456962" cy="456962"/>
          </a:xfrm>
          <a:prstGeom prst="roundRect">
            <a:avLst>
              <a:gd name="adj" fmla="val 200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778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6408182" y="6157913"/>
            <a:ext cx="187047" cy="3046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50"/>
              </a:lnSpc>
              <a:buNone/>
            </a:pPr>
            <a:r>
              <a:rPr lang="en-US" sz="23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350" dirty="0"/>
          </a:p>
        </p:txBody>
      </p:sp>
      <p:sp>
        <p:nvSpPr>
          <p:cNvPr id="18" name="Text 15"/>
          <p:cNvSpPr/>
          <p:nvPr/>
        </p:nvSpPr>
        <p:spPr>
          <a:xfrm>
            <a:off x="7618809" y="6056352"/>
            <a:ext cx="2807018" cy="3173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Deeper Involvement</a:t>
            </a:r>
            <a:endParaRPr lang="en-US" sz="1950" dirty="0"/>
          </a:p>
        </p:txBody>
      </p:sp>
      <p:sp>
        <p:nvSpPr>
          <p:cNvPr id="19" name="Text 16"/>
          <p:cNvSpPr/>
          <p:nvPr/>
        </p:nvSpPr>
        <p:spPr>
          <a:xfrm>
            <a:off x="7618809" y="6495455"/>
            <a:ext cx="6300788" cy="9747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Players engage with vanity item purchases, additional cinematics, and their first full game, leading to the "Choose Your Path" decision point.</a:t>
            </a:r>
            <a:endParaRPr lang="en-US" sz="1550" dirty="0"/>
          </a:p>
        </p:txBody>
      </p:sp>
      <p:pic>
        <p:nvPicPr>
          <p:cNvPr id="1028" name="Picture 4" descr="Touchpoint - Free hands and gestures icons">
            <a:extLst>
              <a:ext uri="{FF2B5EF4-FFF2-40B4-BE49-F238E27FC236}">
                <a16:creationId xmlns:a16="http://schemas.microsoft.com/office/drawing/2014/main" id="{BE472A66-ECE8-49A9-BA95-675B01580A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768" y="1428453"/>
            <a:ext cx="5554384" cy="5554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176724" y="849273"/>
            <a:ext cx="7680603" cy="61638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Visualizing the User Journey</a:t>
            </a:r>
            <a:endParaRPr lang="en-US" sz="38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6724" y="1761530"/>
            <a:ext cx="986195" cy="20833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58789" y="1958697"/>
            <a:ext cx="2465546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Journey Mapping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458789" y="2385179"/>
            <a:ext cx="6481286" cy="12625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 comprehensive fishbone diagram was created to visually represent the user journey across all touchpoints. This tool allowed for easy identification of critical stages and potential pain points.</a:t>
            </a:r>
            <a:endParaRPr lang="en-US" sz="15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6724" y="3844885"/>
            <a:ext cx="986195" cy="1767721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58789" y="4042053"/>
            <a:ext cx="2880003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Segment Comparison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458789" y="4468535"/>
            <a:ext cx="6481286" cy="946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diagram highlighted differences in progression between core, medium, and casual players, revealing unique patterns and preferences for each segment.</a:t>
            </a:r>
            <a:endParaRPr lang="en-US" sz="15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6724" y="5612606"/>
            <a:ext cx="986195" cy="1767721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58789" y="5809774"/>
            <a:ext cx="2465546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Churn Indicators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458789" y="6236256"/>
            <a:ext cx="6481286" cy="9469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By mapping user flow, the team could pinpoint specific stages where players were most likely to disengage, providing valuable insights for targeted improvements.</a:t>
            </a:r>
            <a:endParaRPr lang="en-US" sz="1550" dirty="0"/>
          </a:p>
        </p:txBody>
      </p:sp>
      <p:pic>
        <p:nvPicPr>
          <p:cNvPr id="2052" name="Picture 4" descr="Customer Journey icons for free download | Freepik">
            <a:extLst>
              <a:ext uri="{FF2B5EF4-FFF2-40B4-BE49-F238E27FC236}">
                <a16:creationId xmlns:a16="http://schemas.microsoft.com/office/drawing/2014/main" id="{22937D90-E22A-4447-A6FB-34AD0BCA6A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720" y="2167180"/>
            <a:ext cx="4611338" cy="461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289358" y="1023580"/>
            <a:ext cx="7538085" cy="14339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600"/>
              </a:lnSpc>
              <a:buNone/>
            </a:pPr>
            <a:r>
              <a:rPr lang="en-US" sz="45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Identifying High-Churn Touchpoints</a:t>
            </a:r>
            <a:endParaRPr lang="en-US" sz="4500" dirty="0"/>
          </a:p>
        </p:txBody>
      </p:sp>
      <p:sp>
        <p:nvSpPr>
          <p:cNvPr id="4" name="Shape 1"/>
          <p:cNvSpPr/>
          <p:nvPr/>
        </p:nvSpPr>
        <p:spPr>
          <a:xfrm>
            <a:off x="6289358" y="2801660"/>
            <a:ext cx="7538085" cy="4404360"/>
          </a:xfrm>
          <a:prstGeom prst="roundRect">
            <a:avLst>
              <a:gd name="adj" fmla="val 208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96978" y="2809280"/>
            <a:ext cx="7522845" cy="65758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7114241" y="2954536"/>
            <a:ext cx="141803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Touchpoint</a:t>
            </a:r>
            <a:endParaRPr lang="en-US" sz="1800" dirty="0"/>
          </a:p>
        </p:txBody>
      </p:sp>
      <p:sp>
        <p:nvSpPr>
          <p:cNvPr id="7" name="Text 4"/>
          <p:cNvSpPr/>
          <p:nvPr/>
        </p:nvSpPr>
        <p:spPr>
          <a:xfrm>
            <a:off x="8998762" y="2954536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Casual Churn</a:t>
            </a:r>
            <a:endParaRPr lang="en-US" sz="1800" dirty="0"/>
          </a:p>
        </p:txBody>
      </p:sp>
      <p:sp>
        <p:nvSpPr>
          <p:cNvPr id="8" name="Text 5"/>
          <p:cNvSpPr/>
          <p:nvPr/>
        </p:nvSpPr>
        <p:spPr>
          <a:xfrm>
            <a:off x="10879473" y="2954536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Medium Churn</a:t>
            </a:r>
            <a:endParaRPr lang="en-US" sz="1800" dirty="0"/>
          </a:p>
        </p:txBody>
      </p:sp>
      <p:sp>
        <p:nvSpPr>
          <p:cNvPr id="9" name="Text 6"/>
          <p:cNvSpPr/>
          <p:nvPr/>
        </p:nvSpPr>
        <p:spPr>
          <a:xfrm>
            <a:off x="12760185" y="2954536"/>
            <a:ext cx="141803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Core Churn</a:t>
            </a:r>
            <a:endParaRPr lang="en-US" sz="1800" dirty="0"/>
          </a:p>
        </p:txBody>
      </p:sp>
      <p:sp>
        <p:nvSpPr>
          <p:cNvPr id="10" name="Shape 7"/>
          <p:cNvSpPr/>
          <p:nvPr/>
        </p:nvSpPr>
        <p:spPr>
          <a:xfrm>
            <a:off x="6884808" y="3466862"/>
            <a:ext cx="7522845" cy="102465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7114241" y="3612118"/>
            <a:ext cx="1418034" cy="734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Avatar Creation</a:t>
            </a:r>
            <a:endParaRPr lang="en-US" sz="1800" dirty="0"/>
          </a:p>
        </p:txBody>
      </p:sp>
      <p:sp>
        <p:nvSpPr>
          <p:cNvPr id="12" name="Text 9"/>
          <p:cNvSpPr/>
          <p:nvPr/>
        </p:nvSpPr>
        <p:spPr>
          <a:xfrm>
            <a:off x="8998762" y="3612118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23%</a:t>
            </a:r>
            <a:endParaRPr lang="en-US" sz="1800" dirty="0"/>
          </a:p>
        </p:txBody>
      </p:sp>
      <p:sp>
        <p:nvSpPr>
          <p:cNvPr id="13" name="Text 10"/>
          <p:cNvSpPr/>
          <p:nvPr/>
        </p:nvSpPr>
        <p:spPr>
          <a:xfrm>
            <a:off x="10879473" y="3612118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16%</a:t>
            </a:r>
            <a:endParaRPr lang="en-US" sz="1800" dirty="0"/>
          </a:p>
        </p:txBody>
      </p:sp>
      <p:sp>
        <p:nvSpPr>
          <p:cNvPr id="14" name="Text 11"/>
          <p:cNvSpPr/>
          <p:nvPr/>
        </p:nvSpPr>
        <p:spPr>
          <a:xfrm>
            <a:off x="12760185" y="3612118"/>
            <a:ext cx="141803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5%</a:t>
            </a:r>
            <a:endParaRPr lang="en-US" sz="1800" dirty="0"/>
          </a:p>
        </p:txBody>
      </p:sp>
      <p:sp>
        <p:nvSpPr>
          <p:cNvPr id="15" name="Shape 12"/>
          <p:cNvSpPr/>
          <p:nvPr/>
        </p:nvSpPr>
        <p:spPr>
          <a:xfrm>
            <a:off x="6884808" y="4491514"/>
            <a:ext cx="7522845" cy="102465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7114241" y="4636770"/>
            <a:ext cx="1418034" cy="734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Vanity Items Purchase</a:t>
            </a:r>
            <a:endParaRPr lang="en-US" sz="1800" dirty="0"/>
          </a:p>
        </p:txBody>
      </p:sp>
      <p:sp>
        <p:nvSpPr>
          <p:cNvPr id="17" name="Text 14"/>
          <p:cNvSpPr/>
          <p:nvPr/>
        </p:nvSpPr>
        <p:spPr>
          <a:xfrm>
            <a:off x="8998762" y="4636770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21%</a:t>
            </a:r>
            <a:endParaRPr lang="en-US" sz="1800" dirty="0"/>
          </a:p>
        </p:txBody>
      </p:sp>
      <p:sp>
        <p:nvSpPr>
          <p:cNvPr id="18" name="Text 15"/>
          <p:cNvSpPr/>
          <p:nvPr/>
        </p:nvSpPr>
        <p:spPr>
          <a:xfrm>
            <a:off x="10879473" y="4636770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14%</a:t>
            </a:r>
            <a:endParaRPr lang="en-US" sz="1800" dirty="0"/>
          </a:p>
        </p:txBody>
      </p:sp>
      <p:sp>
        <p:nvSpPr>
          <p:cNvPr id="19" name="Text 16"/>
          <p:cNvSpPr/>
          <p:nvPr/>
        </p:nvSpPr>
        <p:spPr>
          <a:xfrm>
            <a:off x="12760185" y="4636770"/>
            <a:ext cx="141803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3%</a:t>
            </a:r>
            <a:endParaRPr lang="en-US" sz="1800" dirty="0"/>
          </a:p>
        </p:txBody>
      </p:sp>
      <p:sp>
        <p:nvSpPr>
          <p:cNvPr id="20" name="Shape 17"/>
          <p:cNvSpPr/>
          <p:nvPr/>
        </p:nvSpPr>
        <p:spPr>
          <a:xfrm>
            <a:off x="6884808" y="5516166"/>
            <a:ext cx="7522845" cy="102465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7114241" y="5661422"/>
            <a:ext cx="1418034" cy="7341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Tutorial Game</a:t>
            </a:r>
            <a:endParaRPr lang="en-US" sz="1800" dirty="0"/>
          </a:p>
        </p:txBody>
      </p:sp>
      <p:sp>
        <p:nvSpPr>
          <p:cNvPr id="22" name="Text 19"/>
          <p:cNvSpPr/>
          <p:nvPr/>
        </p:nvSpPr>
        <p:spPr>
          <a:xfrm>
            <a:off x="8998762" y="5661422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18%</a:t>
            </a:r>
            <a:endParaRPr lang="en-US" sz="1800" dirty="0"/>
          </a:p>
        </p:txBody>
      </p:sp>
      <p:sp>
        <p:nvSpPr>
          <p:cNvPr id="23" name="Text 20"/>
          <p:cNvSpPr/>
          <p:nvPr/>
        </p:nvSpPr>
        <p:spPr>
          <a:xfrm>
            <a:off x="10879473" y="5661422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12%</a:t>
            </a:r>
            <a:endParaRPr lang="en-US" sz="1800" dirty="0"/>
          </a:p>
        </p:txBody>
      </p:sp>
      <p:sp>
        <p:nvSpPr>
          <p:cNvPr id="24" name="Text 21"/>
          <p:cNvSpPr/>
          <p:nvPr/>
        </p:nvSpPr>
        <p:spPr>
          <a:xfrm>
            <a:off x="12760185" y="5661422"/>
            <a:ext cx="141803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2%</a:t>
            </a:r>
            <a:endParaRPr lang="en-US" sz="1800" dirty="0"/>
          </a:p>
        </p:txBody>
      </p:sp>
      <p:sp>
        <p:nvSpPr>
          <p:cNvPr id="25" name="Shape 22"/>
          <p:cNvSpPr/>
          <p:nvPr/>
        </p:nvSpPr>
        <p:spPr>
          <a:xfrm>
            <a:off x="6884808" y="6540818"/>
            <a:ext cx="7522845" cy="657582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7114241" y="6686074"/>
            <a:ext cx="141803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Full Game 1</a:t>
            </a:r>
            <a:endParaRPr lang="en-US" sz="1800" dirty="0"/>
          </a:p>
        </p:txBody>
      </p:sp>
      <p:sp>
        <p:nvSpPr>
          <p:cNvPr id="27" name="Text 24"/>
          <p:cNvSpPr/>
          <p:nvPr/>
        </p:nvSpPr>
        <p:spPr>
          <a:xfrm>
            <a:off x="8998762" y="6686074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15%</a:t>
            </a:r>
            <a:endParaRPr lang="en-US" sz="1800" dirty="0"/>
          </a:p>
        </p:txBody>
      </p:sp>
      <p:sp>
        <p:nvSpPr>
          <p:cNvPr id="28" name="Text 25"/>
          <p:cNvSpPr/>
          <p:nvPr/>
        </p:nvSpPr>
        <p:spPr>
          <a:xfrm>
            <a:off x="10879473" y="6686074"/>
            <a:ext cx="141422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10%</a:t>
            </a:r>
            <a:endParaRPr lang="en-US" sz="1800" dirty="0"/>
          </a:p>
        </p:txBody>
      </p:sp>
      <p:sp>
        <p:nvSpPr>
          <p:cNvPr id="29" name="Text 26"/>
          <p:cNvSpPr/>
          <p:nvPr/>
        </p:nvSpPr>
        <p:spPr>
          <a:xfrm>
            <a:off x="12760185" y="6686074"/>
            <a:ext cx="1418034" cy="367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8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1%</a:t>
            </a:r>
            <a:endParaRPr lang="en-US" sz="1800" dirty="0"/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7CF573A-7296-4A9F-B3A3-8DBAD3FE8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662" y="3065512"/>
            <a:ext cx="5844797" cy="3629201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A88CC0E1-1F88-4436-97B8-C0698B928C6E}"/>
              </a:ext>
            </a:extLst>
          </p:cNvPr>
          <p:cNvSpPr/>
          <p:nvPr/>
        </p:nvSpPr>
        <p:spPr>
          <a:xfrm>
            <a:off x="12652744" y="7570381"/>
            <a:ext cx="1977656" cy="659219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850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3781" y="3153728"/>
            <a:ext cx="7152323" cy="646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UX Design Improvements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723781" y="4342686"/>
            <a:ext cx="465296" cy="465296"/>
          </a:xfrm>
          <a:prstGeom prst="roundRect">
            <a:avLst>
              <a:gd name="adj" fmla="val 196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891540" y="4420195"/>
            <a:ext cx="129659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1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1395770" y="4342686"/>
            <a:ext cx="345317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Streamlined Onboarding</a:t>
            </a:r>
            <a:endParaRPr lang="en-US" sz="2000" dirty="0"/>
          </a:p>
        </p:txBody>
      </p:sp>
      <p:sp>
        <p:nvSpPr>
          <p:cNvPr id="7" name="Text 4"/>
          <p:cNvSpPr/>
          <p:nvPr/>
        </p:nvSpPr>
        <p:spPr>
          <a:xfrm>
            <a:off x="1395770" y="4789765"/>
            <a:ext cx="5816084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team reduced the number of touchpoints from 12 to 6, eliminating unnecessary steps and creating a more focused user experience.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7418546" y="4342686"/>
            <a:ext cx="465296" cy="465296"/>
          </a:xfrm>
          <a:prstGeom prst="roundRect">
            <a:avLst>
              <a:gd name="adj" fmla="val 196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7556897" y="4420195"/>
            <a:ext cx="18859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2</a:t>
            </a:r>
            <a:endParaRPr lang="en-US" sz="2400" dirty="0"/>
          </a:p>
        </p:txBody>
      </p:sp>
      <p:sp>
        <p:nvSpPr>
          <p:cNvPr id="10" name="Text 7"/>
          <p:cNvSpPr/>
          <p:nvPr/>
        </p:nvSpPr>
        <p:spPr>
          <a:xfrm>
            <a:off x="8090535" y="4342686"/>
            <a:ext cx="3676055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Enhanced Avatar Creation</a:t>
            </a:r>
            <a:endParaRPr lang="en-US" sz="2000" dirty="0"/>
          </a:p>
        </p:txBody>
      </p:sp>
      <p:sp>
        <p:nvSpPr>
          <p:cNvPr id="11" name="Text 8"/>
          <p:cNvSpPr/>
          <p:nvPr/>
        </p:nvSpPr>
        <p:spPr>
          <a:xfrm>
            <a:off x="8090535" y="4789765"/>
            <a:ext cx="5816084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avatar creation process was simplified and made more engaging, addressing the high churn rate at this crucial early stage.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3781" y="6221730"/>
            <a:ext cx="465296" cy="465296"/>
          </a:xfrm>
          <a:prstGeom prst="roundRect">
            <a:avLst>
              <a:gd name="adj" fmla="val 196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861179" y="6299240"/>
            <a:ext cx="190500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3</a:t>
            </a:r>
            <a:endParaRPr lang="en-US" sz="2400" dirty="0"/>
          </a:p>
        </p:txBody>
      </p:sp>
      <p:sp>
        <p:nvSpPr>
          <p:cNvPr id="14" name="Text 11"/>
          <p:cNvSpPr/>
          <p:nvPr/>
        </p:nvSpPr>
        <p:spPr>
          <a:xfrm>
            <a:off x="1395770" y="6221730"/>
            <a:ext cx="3258860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Improved Tutorial Flow</a:t>
            </a:r>
            <a:endParaRPr lang="en-US" sz="2000" dirty="0"/>
          </a:p>
        </p:txBody>
      </p:sp>
      <p:sp>
        <p:nvSpPr>
          <p:cNvPr id="15" name="Text 12"/>
          <p:cNvSpPr/>
          <p:nvPr/>
        </p:nvSpPr>
        <p:spPr>
          <a:xfrm>
            <a:off x="1395770" y="6668810"/>
            <a:ext cx="5816084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tutorial cinematic and gameplay sections were redesigned to be more intuitive and less time-consuming, reducing friction for new players.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7418546" y="6221730"/>
            <a:ext cx="465296" cy="465296"/>
          </a:xfrm>
          <a:prstGeom prst="roundRect">
            <a:avLst>
              <a:gd name="adj" fmla="val 1965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905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7" name="Text 14"/>
          <p:cNvSpPr/>
          <p:nvPr/>
        </p:nvSpPr>
        <p:spPr>
          <a:xfrm>
            <a:off x="7540704" y="6299240"/>
            <a:ext cx="220861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4</a:t>
            </a:r>
            <a:endParaRPr lang="en-US" sz="2400" dirty="0"/>
          </a:p>
        </p:txBody>
      </p:sp>
      <p:sp>
        <p:nvSpPr>
          <p:cNvPr id="18" name="Text 15"/>
          <p:cNvSpPr/>
          <p:nvPr/>
        </p:nvSpPr>
        <p:spPr>
          <a:xfrm>
            <a:off x="8090535" y="6221730"/>
            <a:ext cx="3298865" cy="323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Optimized Vanity Items</a:t>
            </a:r>
            <a:endParaRPr lang="en-US" sz="2000" dirty="0"/>
          </a:p>
        </p:txBody>
      </p:sp>
      <p:sp>
        <p:nvSpPr>
          <p:cNvPr id="19" name="Text 16"/>
          <p:cNvSpPr/>
          <p:nvPr/>
        </p:nvSpPr>
        <p:spPr>
          <a:xfrm>
            <a:off x="8090535" y="6668810"/>
            <a:ext cx="5816084" cy="99262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vanity item purchase system was revamped to be more appealing and less intrusive, addressing the churn issue at this touchpoint.</a:t>
            </a:r>
            <a:endParaRPr lang="en-US" sz="16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E7C65DE-A438-43E6-A8DE-0347DF16215B}"/>
              </a:ext>
            </a:extLst>
          </p:cNvPr>
          <p:cNvSpPr/>
          <p:nvPr/>
        </p:nvSpPr>
        <p:spPr>
          <a:xfrm>
            <a:off x="12652744" y="7570381"/>
            <a:ext cx="1977656" cy="659219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74489" y="529947"/>
            <a:ext cx="5185410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00"/>
              </a:lnSpc>
              <a:buNone/>
            </a:pPr>
            <a:r>
              <a:rPr lang="en-US" sz="37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Testing and Results</a:t>
            </a:r>
            <a:endParaRPr lang="en-US" sz="37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489" y="1421011"/>
            <a:ext cx="481727" cy="48172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4489" y="2095381"/>
            <a:ext cx="361247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Casual Player Improvement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74489" y="2511981"/>
            <a:ext cx="779502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19% more casual players reached the final stage of the onboarding process, significantly reducing early churn.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489" y="3706773"/>
            <a:ext cx="481727" cy="481727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4489" y="4381143"/>
            <a:ext cx="3705939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Medium Player Engagement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74489" y="4797743"/>
            <a:ext cx="779502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26% increase in medium players reaching the final stage, indicating a more engaging and streamlined experience.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4489" y="5992535"/>
            <a:ext cx="481727" cy="481727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4489" y="6666905"/>
            <a:ext cx="2868930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Core Player Retention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74489" y="7083504"/>
            <a:ext cx="7795022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12% more core players completed the onboarding process, further solidifying the loyalty of this key segment.</a:t>
            </a:r>
            <a:endParaRPr lang="en-US" sz="15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4BFD628-1291-4FD7-88F0-D94942F140B7}"/>
              </a:ext>
            </a:extLst>
          </p:cNvPr>
          <p:cNvSpPr/>
          <p:nvPr/>
        </p:nvSpPr>
        <p:spPr>
          <a:xfrm>
            <a:off x="12652744" y="7570381"/>
            <a:ext cx="1977656" cy="659219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pic>
        <p:nvPicPr>
          <p:cNvPr id="4104" name="Picture 8" descr="Testing - Free business and finance icons">
            <a:extLst>
              <a:ext uri="{FF2B5EF4-FFF2-40B4-BE49-F238E27FC236}">
                <a16:creationId xmlns:a16="http://schemas.microsoft.com/office/drawing/2014/main" id="{A4CF3A53-2E9F-487F-8D29-605046D587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64772" y="2245876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090999" y="612219"/>
            <a:ext cx="7934801" cy="10798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250"/>
              </a:lnSpc>
              <a:buNone/>
            </a:pPr>
            <a:r>
              <a:rPr lang="en-US" sz="34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Lessons Learned and Future Implications</a:t>
            </a:r>
            <a:endParaRPr lang="en-US" sz="3400" dirty="0"/>
          </a:p>
        </p:txBody>
      </p:sp>
      <p:sp>
        <p:nvSpPr>
          <p:cNvPr id="4" name="Shape 1"/>
          <p:cNvSpPr/>
          <p:nvPr/>
        </p:nvSpPr>
        <p:spPr>
          <a:xfrm>
            <a:off x="6090999" y="1951196"/>
            <a:ext cx="7934801" cy="1286947"/>
          </a:xfrm>
          <a:prstGeom prst="roundRect">
            <a:avLst>
              <a:gd name="adj" fmla="val 71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524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6271379" y="2131576"/>
            <a:ext cx="2294453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Data-Driven Design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6271379" y="2505075"/>
            <a:ext cx="7574042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success of this project underscored the importance of using data analytics to inform game design decisions, leading to more user-centric experiences.</a:t>
            </a:r>
            <a:endParaRPr lang="en-US" sz="1350" dirty="0"/>
          </a:p>
        </p:txBody>
      </p:sp>
      <p:sp>
        <p:nvSpPr>
          <p:cNvPr id="7" name="Shape 4"/>
          <p:cNvSpPr/>
          <p:nvPr/>
        </p:nvSpPr>
        <p:spPr>
          <a:xfrm>
            <a:off x="6090999" y="3410903"/>
            <a:ext cx="7934801" cy="1286947"/>
          </a:xfrm>
          <a:prstGeom prst="roundRect">
            <a:avLst>
              <a:gd name="adj" fmla="val 71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524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6271379" y="3591282"/>
            <a:ext cx="2420898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Continuous Iteration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271379" y="3964781"/>
            <a:ext cx="7574042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team recognized the need for ongoing analysis and refinement of the user journey, establishing a framework for future updates and improvements.</a:t>
            </a:r>
            <a:endParaRPr lang="en-US" sz="1350" dirty="0"/>
          </a:p>
        </p:txBody>
      </p:sp>
      <p:sp>
        <p:nvSpPr>
          <p:cNvPr id="10" name="Shape 7"/>
          <p:cNvSpPr/>
          <p:nvPr/>
        </p:nvSpPr>
        <p:spPr>
          <a:xfrm>
            <a:off x="6090999" y="4870609"/>
            <a:ext cx="7934801" cy="1286947"/>
          </a:xfrm>
          <a:prstGeom prst="roundRect">
            <a:avLst>
              <a:gd name="adj" fmla="val 71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524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6271379" y="5050988"/>
            <a:ext cx="3626525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Cross-Functional Collaboration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6271379" y="5424488"/>
            <a:ext cx="7574042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The project highlighted the value of close collaboration between data analysts, UX designers, and game developers in creating successful gaming experiences.</a:t>
            </a:r>
            <a:endParaRPr lang="en-US" sz="1350" dirty="0"/>
          </a:p>
        </p:txBody>
      </p:sp>
      <p:sp>
        <p:nvSpPr>
          <p:cNvPr id="13" name="Shape 10"/>
          <p:cNvSpPr/>
          <p:nvPr/>
        </p:nvSpPr>
        <p:spPr>
          <a:xfrm>
            <a:off x="6090999" y="6330315"/>
            <a:ext cx="7934801" cy="1286947"/>
          </a:xfrm>
          <a:prstGeom prst="roundRect">
            <a:avLst>
              <a:gd name="adj" fmla="val 711"/>
            </a:avLst>
          </a:prstGeom>
          <a:solidFill>
            <a:srgbClr val="F8ECE4"/>
          </a:solidFill>
          <a:ln w="7620">
            <a:solidFill>
              <a:srgbClr val="151617"/>
            </a:solidFill>
            <a:prstDash val="solid"/>
          </a:ln>
          <a:effectLst>
            <a:outerShdw dist="15240" dir="2700000" algn="bl" rotWithShape="0">
              <a:srgbClr val="151617">
                <a:alpha val="100000"/>
              </a:srgbClr>
            </a:outerShdw>
          </a:effectLst>
        </p:spPr>
      </p:sp>
      <p:sp>
        <p:nvSpPr>
          <p:cNvPr id="14" name="Text 11"/>
          <p:cNvSpPr/>
          <p:nvPr/>
        </p:nvSpPr>
        <p:spPr>
          <a:xfrm>
            <a:off x="6271379" y="6510695"/>
            <a:ext cx="3477101" cy="2699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151617"/>
                </a:solidFill>
                <a:latin typeface="Montserrat Black" pitchFamily="34" charset="0"/>
                <a:ea typeface="Montserrat Black" pitchFamily="34" charset="-122"/>
                <a:cs typeface="Montserrat Black" pitchFamily="34" charset="-120"/>
              </a:rPr>
              <a:t>Player Segmentation Insights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6271379" y="6884194"/>
            <a:ext cx="7574042" cy="5526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1350" dirty="0">
                <a:solidFill>
                  <a:srgbClr val="151617"/>
                </a:solidFill>
                <a:latin typeface="Inconsolata" pitchFamily="34" charset="0"/>
                <a:ea typeface="Inconsolata" pitchFamily="34" charset="-122"/>
                <a:cs typeface="Inconsolata" pitchFamily="34" charset="-120"/>
              </a:rPr>
              <a:t>Understanding the unique needs and behaviors of different player segments proved crucial in tailoring the onboarding experience and reducing churn across all groups.</a:t>
            </a:r>
            <a:endParaRPr lang="en-US" sz="135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F7A7C66-7FF7-47FE-AC6E-5B3BDF90CBC2}"/>
              </a:ext>
            </a:extLst>
          </p:cNvPr>
          <p:cNvSpPr/>
          <p:nvPr/>
        </p:nvSpPr>
        <p:spPr>
          <a:xfrm>
            <a:off x="12652744" y="7720846"/>
            <a:ext cx="1977656" cy="508754"/>
          </a:xfrm>
          <a:prstGeom prst="rect">
            <a:avLst/>
          </a:prstGeom>
          <a:solidFill>
            <a:srgbClr val="F8EC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689</Words>
  <Application>Microsoft Office PowerPoint</Application>
  <PresentationFormat>Custom</PresentationFormat>
  <Paragraphs>85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Montserrat Black</vt:lpstr>
      <vt:lpstr>Arial</vt:lpstr>
      <vt:lpstr>Inconsolata</vt:lpstr>
      <vt:lpstr>Inconsolata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Kinjal Majumdar</cp:lastModifiedBy>
  <cp:revision>4</cp:revision>
  <dcterms:created xsi:type="dcterms:W3CDTF">2024-09-30T23:10:16Z</dcterms:created>
  <dcterms:modified xsi:type="dcterms:W3CDTF">2024-09-30T23:47:52Z</dcterms:modified>
</cp:coreProperties>
</file>